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7559675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5D5C"/>
    <a:srgbClr val="5B2D0D"/>
    <a:srgbClr val="696969"/>
    <a:srgbClr val="E91FA6"/>
    <a:srgbClr val="67330F"/>
    <a:srgbClr val="54290C"/>
    <a:srgbClr val="46220A"/>
    <a:srgbClr val="2F4F4F"/>
    <a:srgbClr val="3A1C08"/>
    <a:srgbClr val="A052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326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ED5C6-EF0C-4C96-8AB9-D71C058F0328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241425"/>
            <a:ext cx="20764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B8845-D24E-40B7-B18E-2481E0421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0123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995312"/>
            <a:ext cx="6425724" cy="4244622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6403623"/>
            <a:ext cx="5669756" cy="2943577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4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961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649111"/>
            <a:ext cx="1630055" cy="1033215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649111"/>
            <a:ext cx="4795669" cy="1033215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12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240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3039537"/>
            <a:ext cx="6520220" cy="5071532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8159048"/>
            <a:ext cx="6520220" cy="2666999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782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3245556"/>
            <a:ext cx="3212862" cy="7735712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3245556"/>
            <a:ext cx="3212862" cy="7735712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150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49114"/>
            <a:ext cx="6520220" cy="235655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988734"/>
            <a:ext cx="3198096" cy="146473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4453467"/>
            <a:ext cx="3198096" cy="6550379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988734"/>
            <a:ext cx="3213847" cy="146473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4453467"/>
            <a:ext cx="3213847" cy="6550379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644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181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0215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812800"/>
            <a:ext cx="2438192" cy="284480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755425"/>
            <a:ext cx="3827085" cy="8664222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657600"/>
            <a:ext cx="2438192" cy="6776156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575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812800"/>
            <a:ext cx="2438192" cy="284480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755425"/>
            <a:ext cx="3827085" cy="8664222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657600"/>
            <a:ext cx="2438192" cy="6776156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412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649114"/>
            <a:ext cx="652022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3245556"/>
            <a:ext cx="652022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11300181"/>
            <a:ext cx="1700927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AF2D0-6623-4DA8-B3BC-D47186418D4F}" type="datetimeFigureOut">
              <a:rPr lang="ko-KR" altLang="en-US" smtClean="0"/>
              <a:t>2025-10-31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11300181"/>
            <a:ext cx="255139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11300181"/>
            <a:ext cx="1700927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72C94-B7AB-4C47-99E6-71449A3DA5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3641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1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png"/><Relationship Id="rId7" Type="http://schemas.openxmlformats.org/officeDocument/2006/relationships/hyperlink" Target="https://82golf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umbnail_f374_374_hotel">
            <a:extLst>
              <a:ext uri="{FF2B5EF4-FFF2-40B4-BE49-F238E27FC236}">
                <a16:creationId xmlns:a16="http://schemas.microsoft.com/office/drawing/2014/main" id="{0729DFCA-7038-4988-9898-BF1E06974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434" y="3514586"/>
            <a:ext cx="2306685" cy="196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EE2311DF-2EA0-4587-9979-DFBA50BAD3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21"/>
            <a:ext cx="7559673" cy="2924150"/>
          </a:xfrm>
          <a:prstGeom prst="rect">
            <a:avLst/>
          </a:prstGeom>
        </p:spPr>
      </p:pic>
      <p:pic>
        <p:nvPicPr>
          <p:cNvPr id="1032" name="Picture 8" descr="https://www.aleenta.com/wp-content/uploads/Aquella-Golf-Country-Club-Aerial-View.jpg">
            <a:extLst>
              <a:ext uri="{FF2B5EF4-FFF2-40B4-BE49-F238E27FC236}">
                <a16:creationId xmlns:a16="http://schemas.microsoft.com/office/drawing/2014/main" id="{BDCBCBC7-FAB8-4D71-8A49-1322E65253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145" y="3510727"/>
            <a:ext cx="2412287" cy="1969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cdn.bluecanyoncountryclub.com/wp-content/uploads/2023/05/Club-House-View.jpg">
            <a:extLst>
              <a:ext uri="{FF2B5EF4-FFF2-40B4-BE49-F238E27FC236}">
                <a16:creationId xmlns:a16="http://schemas.microsoft.com/office/drawing/2014/main" id="{FB9AC66C-F56B-481F-81DB-B5B519C9A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31" y="3510812"/>
            <a:ext cx="2331555" cy="197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직사각형 27">
            <a:extLst>
              <a:ext uri="{FF2B5EF4-FFF2-40B4-BE49-F238E27FC236}">
                <a16:creationId xmlns:a16="http://schemas.microsoft.com/office/drawing/2014/main" id="{A4F41B99-B630-4C67-B218-65C7560640DA}"/>
              </a:ext>
            </a:extLst>
          </p:cNvPr>
          <p:cNvSpPr/>
          <p:nvPr/>
        </p:nvSpPr>
        <p:spPr>
          <a:xfrm>
            <a:off x="145437" y="3022365"/>
            <a:ext cx="725714" cy="335742"/>
          </a:xfrm>
          <a:prstGeom prst="rect">
            <a:avLst/>
          </a:prstGeom>
          <a:solidFill>
            <a:srgbClr val="5429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atin typeface="Noto Sans KR" panose="020B0200000000000000" pitchFamily="50" charset="-127"/>
                <a:ea typeface="Noto Sans KR" panose="020B0200000000000000" pitchFamily="50" charset="-127"/>
              </a:rPr>
              <a:t>일정</a:t>
            </a: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0B2BD003-D2FE-462C-B8E4-05D1CF188AD2}"/>
              </a:ext>
            </a:extLst>
          </p:cNvPr>
          <p:cNvSpPr/>
          <p:nvPr/>
        </p:nvSpPr>
        <p:spPr>
          <a:xfrm>
            <a:off x="1" y="5506546"/>
            <a:ext cx="7559674" cy="6685455"/>
          </a:xfrm>
          <a:prstGeom prst="rect">
            <a:avLst/>
          </a:prstGeom>
          <a:solidFill>
            <a:schemeClr val="bg1">
              <a:lumMod val="95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76AD0BAD-177B-4110-83EC-EB0E8680D1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520317"/>
              </p:ext>
            </p:extLst>
          </p:nvPr>
        </p:nvGraphicFramePr>
        <p:xfrm>
          <a:off x="148512" y="5948373"/>
          <a:ext cx="7224745" cy="54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463">
                  <a:extLst>
                    <a:ext uri="{9D8B030D-6E8A-4147-A177-3AD203B41FA5}">
                      <a16:colId xmlns:a16="http://schemas.microsoft.com/office/drawing/2014/main" val="1431092481"/>
                    </a:ext>
                  </a:extLst>
                </a:gridCol>
                <a:gridCol w="5406282">
                  <a:extLst>
                    <a:ext uri="{9D8B030D-6E8A-4147-A177-3AD203B41FA5}">
                      <a16:colId xmlns:a16="http://schemas.microsoft.com/office/drawing/2014/main" val="737795929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50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구분</a:t>
                      </a:r>
                      <a:endParaRPr lang="ko-KR" altLang="en-US" sz="1500" dirty="0">
                        <a:solidFill>
                          <a:schemeClr val="bg1">
                            <a:lumMod val="95000"/>
                          </a:schemeClr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290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/>
                        <a:t>세부 내용</a:t>
                      </a:r>
                      <a:endParaRPr lang="ko-KR" altLang="en-US" sz="1500" dirty="0"/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29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79885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주요 일정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(3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박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5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일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54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홀 라운드</a:t>
                      </a:r>
                      <a:endParaRPr lang="en-US" altLang="ko-KR" sz="15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108000" indent="-108000" algn="l" latinLnBrk="1"/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- 1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일차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: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에라완 호텔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(4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성급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)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도착 후 휴식</a:t>
                      </a:r>
                      <a:endParaRPr lang="en-US" altLang="ko-KR" sz="15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108000" indent="-108000" algn="l" latinLnBrk="1">
                        <a:buFontTx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- 2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일차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: 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아쿠엘라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CC 18H</a:t>
                      </a:r>
                    </a:p>
                    <a:p>
                      <a:pPr marL="108000" indent="-108000" algn="l" latinLnBrk="1">
                        <a:buFontTx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- 3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일차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: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블루캐니언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CC 18H</a:t>
                      </a:r>
                    </a:p>
                    <a:p>
                      <a:pPr marL="108000" indent="-108000" algn="l" latinLnBrk="1">
                        <a:buFontTx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- 4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일차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: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아쿠엘라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CC 18H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라운드 및 자유투어 후 귀국</a:t>
                      </a:r>
                      <a:endParaRPr lang="ko-KR" altLang="en-US" sz="1500" dirty="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129304"/>
                  </a:ext>
                </a:extLst>
              </a:tr>
              <a:tr h="1548000">
                <a:tc>
                  <a:txBody>
                    <a:bodyPr/>
                    <a:lstStyle/>
                    <a:p>
                      <a:pPr marL="108000" indent="-10800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PKG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요금</a:t>
                      </a:r>
                      <a:endParaRPr lang="en-US" altLang="ko-KR" sz="15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108000" indent="-10800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(99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만원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)</a:t>
                      </a:r>
                      <a:endParaRPr lang="ko-KR" altLang="en-US" sz="1500" dirty="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포함 사항</a:t>
                      </a:r>
                      <a:endParaRPr lang="en-US" altLang="ko-KR" sz="15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숙박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그린피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카트비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캐디피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샌딩비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조식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+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중식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(300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바트 쿠폰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)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400" b="1">
                          <a:solidFill>
                            <a:srgbClr val="00B050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- 5</a:t>
                      </a:r>
                      <a:r>
                        <a:rPr lang="ko-KR" altLang="en-US" sz="1400" b="1">
                          <a:solidFill>
                            <a:srgbClr val="00B050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성급 리조트 업그레이드 별도문의</a:t>
                      </a:r>
                      <a:r>
                        <a:rPr lang="en-US" altLang="ko-KR" sz="1400" b="1">
                          <a:solidFill>
                            <a:srgbClr val="00B050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(</a:t>
                      </a:r>
                      <a:r>
                        <a:rPr lang="ko-KR" altLang="en-US" sz="1400" b="1">
                          <a:solidFill>
                            <a:srgbClr val="00B050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핫스프링비치</a:t>
                      </a:r>
                      <a:r>
                        <a:rPr lang="en-US" altLang="ko-KR" sz="1400" b="1">
                          <a:solidFill>
                            <a:srgbClr val="00B050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400" b="1">
                          <a:solidFill>
                            <a:srgbClr val="00B050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나타이비치 리조트</a:t>
                      </a:r>
                      <a:r>
                        <a:rPr lang="en-US" altLang="ko-KR" sz="1400" b="1">
                          <a:solidFill>
                            <a:srgbClr val="00B050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)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인근 투어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디너쇼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마사지 외부 자유 일정 추가 비용 발생</a:t>
                      </a:r>
                      <a:endParaRPr lang="en-US" altLang="ko-KR" sz="15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endParaRPr lang="en-US" altLang="ko-KR" sz="4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108000" marR="0" lvl="0" indent="-10800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한국 가이드 상시 거주</a:t>
                      </a:r>
                      <a:endParaRPr lang="en-US" altLang="ko-KR" sz="15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ko-KR" sz="3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14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※ </a:t>
                      </a:r>
                      <a:r>
                        <a:rPr lang="ko-KR" altLang="en-US" sz="14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석식 타이푸드 </a:t>
                      </a:r>
                      <a:r>
                        <a:rPr lang="en-US" altLang="ko-KR" sz="14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or </a:t>
                      </a:r>
                      <a:r>
                        <a:rPr lang="ko-KR" altLang="en-US" sz="14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한식 등 장소 추천 및 섭외 가능</a:t>
                      </a:r>
                      <a:endParaRPr lang="en-US" altLang="ko-KR" sz="14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005587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108000" indent="-10800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기타 문의</a:t>
                      </a:r>
                      <a:endParaRPr lang="ko-KR" altLang="en-US" sz="1500" dirty="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KLPGA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투어프로 필드레슨 희망 시 사전 접수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(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레슨비용 추가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)</a:t>
                      </a:r>
                    </a:p>
                    <a:p>
                      <a:pPr marL="108000" indent="-10800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일정 변동 시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(5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박이상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)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별도 견적 문의</a:t>
                      </a:r>
                      <a:endParaRPr lang="en-US" altLang="ko-KR" sz="1500" dirty="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400008"/>
                  </a:ext>
                </a:extLst>
              </a:tr>
              <a:tr h="1836000">
                <a:tc>
                  <a:txBody>
                    <a:bodyPr/>
                    <a:lstStyle/>
                    <a:p>
                      <a:pPr marL="108000" indent="-10800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골프장 소개</a:t>
                      </a:r>
                      <a:endParaRPr lang="ko-KR" altLang="en-US" sz="1500" dirty="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블루캐니언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(Lake)</a:t>
                      </a:r>
                    </a:p>
                    <a:p>
                      <a:pPr marL="108000" indent="-108000" algn="l" latinLnBrk="1">
                        <a:buFontTx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- 1991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년에 개장하여 아시아에서 가장 명성이 높은 골프장 중 하나</a:t>
                      </a:r>
                      <a:endParaRPr lang="en-US" altLang="ko-KR" sz="15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108000" indent="-108000" algn="l" latinLnBrk="1">
                        <a:buFontTx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타이거우즈가 우승한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Johnnie walker classic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개최지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(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골프성지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)</a:t>
                      </a:r>
                    </a:p>
                    <a:p>
                      <a:pPr marL="108000" indent="-108000" algn="l" latinLnBrk="1">
                        <a:buFontTx/>
                        <a:buNone/>
                      </a:pPr>
                      <a:endParaRPr lang="en-US" altLang="ko-KR" sz="4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108000" indent="-10800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아쿠엘라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cc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신규 프리미엄 클럽하우스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+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쾌적한 바다 풍경 뷰 맛집 골프장</a:t>
                      </a:r>
                      <a:endParaRPr lang="en-US" altLang="ko-KR" sz="15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0" indent="0" algn="l" latinLnBrk="1">
                        <a:buFontTx/>
                        <a:buNone/>
                      </a:pPr>
                      <a:endParaRPr lang="en-US" altLang="ko-KR" sz="4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108000" indent="-10800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Erawan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호텔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: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쾌적한 분위기와 깔끔한 객실 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/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나아티 비치 인접</a:t>
                      </a:r>
                      <a:endParaRPr lang="en-US" altLang="ko-KR" sz="150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-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부대시설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: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야외 수영장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레스토랑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 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정원</a:t>
                      </a:r>
                      <a:r>
                        <a:rPr lang="en-US" altLang="ko-KR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,</a:t>
                      </a:r>
                      <a:r>
                        <a:rPr lang="ko-KR" altLang="en-US" sz="1500">
                          <a:solidFill>
                            <a:srgbClr val="3A1C08"/>
                          </a:solidFill>
                          <a:latin typeface="Noto Sans KR" panose="020B0200000000000000" pitchFamily="50" charset="-127"/>
                          <a:ea typeface="Noto Sans KR" panose="020B0200000000000000" pitchFamily="50" charset="-127"/>
                        </a:rPr>
                        <a:t> 테라스</a:t>
                      </a:r>
                      <a:endParaRPr lang="en-US" altLang="ko-KR" sz="1500" dirty="0">
                        <a:solidFill>
                          <a:srgbClr val="3A1C08"/>
                        </a:solidFill>
                        <a:latin typeface="Noto Sans KR" panose="020B0200000000000000" pitchFamily="50" charset="-127"/>
                        <a:ea typeface="Noto Sans KR" panose="020B0200000000000000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671696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ECB407A3-881D-4E37-B4D4-96042222B1C6}"/>
              </a:ext>
            </a:extLst>
          </p:cNvPr>
          <p:cNvSpPr txBox="1"/>
          <p:nvPr/>
        </p:nvSpPr>
        <p:spPr>
          <a:xfrm>
            <a:off x="543095" y="5577994"/>
            <a:ext cx="1726487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900" dirty="0">
                <a:solidFill>
                  <a:srgbClr val="3A1C08"/>
                </a:solidFill>
                <a:latin typeface="Noto Sans KR" panose="020B0200000000000000" pitchFamily="50" charset="-127"/>
                <a:ea typeface="Noto Sans KR" panose="020B0200000000000000" pitchFamily="50" charset="-127"/>
              </a:rPr>
              <a:t>Information</a:t>
            </a:r>
            <a:endParaRPr lang="ko-KR" altLang="en-US" sz="1900" dirty="0">
              <a:solidFill>
                <a:srgbClr val="3A1C08"/>
              </a:solidFill>
              <a:latin typeface="Noto Sans KR" panose="020B0200000000000000" pitchFamily="50" charset="-127"/>
              <a:ea typeface="Noto Sans KR" panose="020B0200000000000000" pitchFamily="50" charset="-127"/>
            </a:endParaRP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31B4E11C-A2F1-4ADD-981B-9FA0BACC5B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21" y="5545535"/>
            <a:ext cx="330585" cy="368782"/>
          </a:xfrm>
          <a:prstGeom prst="rect">
            <a:avLst/>
          </a:prstGeom>
        </p:spPr>
      </p:pic>
      <p:sp>
        <p:nvSpPr>
          <p:cNvPr id="17" name="직사각형 16">
            <a:extLst>
              <a:ext uri="{FF2B5EF4-FFF2-40B4-BE49-F238E27FC236}">
                <a16:creationId xmlns:a16="http://schemas.microsoft.com/office/drawing/2014/main" id="{AB3515A8-AA4E-446A-B943-565C469E5317}"/>
              </a:ext>
            </a:extLst>
          </p:cNvPr>
          <p:cNvSpPr/>
          <p:nvPr/>
        </p:nvSpPr>
        <p:spPr>
          <a:xfrm>
            <a:off x="-630" y="0"/>
            <a:ext cx="7559673" cy="2925797"/>
          </a:xfrm>
          <a:prstGeom prst="rect">
            <a:avLst/>
          </a:prstGeom>
          <a:solidFill>
            <a:schemeClr val="bg1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D9D3C2-AA18-4D75-B462-5C28D8E96AAB}"/>
              </a:ext>
            </a:extLst>
          </p:cNvPr>
          <p:cNvSpPr txBox="1"/>
          <p:nvPr/>
        </p:nvSpPr>
        <p:spPr>
          <a:xfrm>
            <a:off x="826777" y="226957"/>
            <a:ext cx="5906123" cy="2826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2800" b="1" baseline="30000">
              <a:ln>
                <a:solidFill>
                  <a:srgbClr val="365D5C"/>
                </a:solidFill>
              </a:ln>
              <a:solidFill>
                <a:srgbClr val="46220A"/>
              </a:solidFill>
              <a:latin typeface="Noto Sans KR Medium" panose="020B0200000000000000" pitchFamily="50" charset="-127"/>
              <a:ea typeface="Noto Sans KR Medium" panose="020B0200000000000000" pitchFamily="50" charset="-127"/>
            </a:endParaRPr>
          </a:p>
          <a:p>
            <a:pPr algn="ctr"/>
            <a:endParaRPr lang="en-US" altLang="ko-KR" sz="300" b="1">
              <a:ln>
                <a:solidFill>
                  <a:srgbClr val="365D5C"/>
                </a:solidFill>
              </a:ln>
              <a:solidFill>
                <a:schemeClr val="bg1"/>
              </a:solidFill>
              <a:latin typeface="Noto Sans KR ExtraBold" panose="020B0200000000000000" pitchFamily="50" charset="-127"/>
              <a:ea typeface="Noto Sans KR ExtraBold" panose="020B0200000000000000" pitchFamily="50" charset="-127"/>
            </a:endParaRPr>
          </a:p>
          <a:p>
            <a:pPr algn="ctr"/>
            <a:r>
              <a:rPr lang="ko-KR" altLang="en-US" sz="5400" b="1">
                <a:ln w="38100">
                  <a:solidFill>
                    <a:srgbClr val="365D5C"/>
                  </a:solidFill>
                </a:ln>
                <a:solidFill>
                  <a:schemeClr val="bg1"/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태국 푸켓 명문</a:t>
            </a:r>
            <a:endParaRPr lang="en-US" altLang="ko-KR" sz="5400" b="1">
              <a:ln w="38100">
                <a:solidFill>
                  <a:srgbClr val="365D5C"/>
                </a:solidFill>
              </a:ln>
              <a:solidFill>
                <a:schemeClr val="bg1"/>
              </a:solidFill>
              <a:latin typeface="Noto Sans KR ExtraBold" panose="020B0200000000000000" pitchFamily="50" charset="-127"/>
              <a:ea typeface="Noto Sans KR ExtraBold" panose="020B0200000000000000" pitchFamily="50" charset="-127"/>
            </a:endParaRPr>
          </a:p>
          <a:p>
            <a:pPr algn="ctr"/>
            <a:r>
              <a:rPr lang="en-US" altLang="ko-KR" sz="5400" b="1">
                <a:ln w="38100">
                  <a:solidFill>
                    <a:srgbClr val="365D5C"/>
                  </a:solidFill>
                </a:ln>
                <a:solidFill>
                  <a:schemeClr val="bg1"/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VIP </a:t>
            </a:r>
            <a:r>
              <a:rPr lang="ko-KR" altLang="en-US" sz="5400" b="1">
                <a:ln w="38100">
                  <a:solidFill>
                    <a:srgbClr val="365D5C"/>
                  </a:solidFill>
                </a:ln>
                <a:solidFill>
                  <a:schemeClr val="bg1"/>
                </a:solidFill>
                <a:latin typeface="Noto Sans KR ExtraBold" panose="020B0200000000000000" pitchFamily="50" charset="-127"/>
                <a:ea typeface="Noto Sans KR ExtraBold" panose="020B0200000000000000" pitchFamily="50" charset="-127"/>
              </a:rPr>
              <a:t>골프 패키지</a:t>
            </a:r>
            <a:endParaRPr lang="en-US" altLang="ko-KR" sz="4000" b="1" dirty="0">
              <a:ln>
                <a:solidFill>
                  <a:srgbClr val="365D5C"/>
                </a:solidFill>
              </a:ln>
              <a:solidFill>
                <a:srgbClr val="5B2D0D"/>
              </a:solidFill>
              <a:latin typeface="Noto Sans KR ExtraBold" panose="020B0200000000000000" pitchFamily="50" charset="-127"/>
              <a:ea typeface="Noto Sans KR ExtraBold" panose="020B0200000000000000" pitchFamily="50" charset="-127"/>
            </a:endParaRPr>
          </a:p>
          <a:p>
            <a:pPr algn="ctr"/>
            <a:endParaRPr lang="en-US" altLang="ko-KR" dirty="0">
              <a:ln>
                <a:solidFill>
                  <a:srgbClr val="365D5C"/>
                </a:solidFill>
              </a:ln>
              <a:solidFill>
                <a:srgbClr val="46220A"/>
              </a:solidFill>
              <a:latin typeface="Noto Sans KR Medium" panose="020B0200000000000000" pitchFamily="50" charset="-127"/>
              <a:ea typeface="Noto Sans KR Medium" panose="020B0200000000000000" pitchFamily="50" charset="-127"/>
            </a:endParaRPr>
          </a:p>
          <a:p>
            <a:pPr algn="ctr"/>
            <a:endParaRPr lang="en-US" altLang="ko-KR" sz="3000" b="1" dirty="0">
              <a:ln>
                <a:solidFill>
                  <a:srgbClr val="365D5C"/>
                </a:solidFill>
              </a:ln>
              <a:solidFill>
                <a:srgbClr val="46220A"/>
              </a:solidFill>
              <a:latin typeface="Noto Sans KR ExtraBold" panose="020B0200000000000000" pitchFamily="50" charset="-127"/>
              <a:ea typeface="Noto Sans KR ExtraBold" panose="020B0200000000000000" pitchFamily="50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1D2406-90C3-4713-8C94-29CEF0BE15FC}"/>
              </a:ext>
            </a:extLst>
          </p:cNvPr>
          <p:cNvSpPr txBox="1"/>
          <p:nvPr/>
        </p:nvSpPr>
        <p:spPr>
          <a:xfrm>
            <a:off x="133650" y="11474917"/>
            <a:ext cx="664277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⊙ 골프투어 문의</a:t>
            </a:r>
            <a:r>
              <a:rPr lang="en-US" altLang="ko-KR" sz="1600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“ </a:t>
            </a:r>
            <a:r>
              <a:rPr lang="ko-KR" altLang="en-US" sz="1600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김윤지</a:t>
            </a:r>
            <a:r>
              <a:rPr lang="ko-KR" altLang="en-US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팀장 </a:t>
            </a:r>
            <a:r>
              <a:rPr lang="en-US" altLang="ko-KR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010-8242-0666</a:t>
            </a:r>
            <a:r>
              <a:rPr lang="ko-KR" altLang="en-US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</a:t>
            </a:r>
            <a:r>
              <a:rPr lang="en-US" altLang="ko-KR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/ </a:t>
            </a:r>
            <a:r>
              <a:rPr lang="ko-KR" altLang="en-US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카카오톡 </a:t>
            </a:r>
            <a:r>
              <a:rPr lang="en-US" altLang="ko-KR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ID : khjj0 ”</a:t>
            </a:r>
          </a:p>
          <a:p>
            <a:endParaRPr lang="en-US" altLang="ko-KR" sz="600">
              <a:latin typeface="Noto Sans KR SemiBold" panose="020B0200000000000000" pitchFamily="50" charset="-127"/>
              <a:ea typeface="Noto Sans KR SemiBold" panose="020B0200000000000000" pitchFamily="50" charset="-127"/>
            </a:endParaRPr>
          </a:p>
          <a:p>
            <a:r>
              <a:rPr lang="ko-KR" altLang="en-US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⊙ </a:t>
            </a:r>
            <a:r>
              <a:rPr lang="en-US" altLang="ko-KR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URL : </a:t>
            </a:r>
            <a:r>
              <a:rPr lang="en-US" altLang="ko-KR" sz="1600">
                <a:latin typeface="Noto Sans KR SemiBold" panose="020B0200000000000000" pitchFamily="50" charset="-127"/>
                <a:ea typeface="Noto Sans KR SemiBold" panose="020B0200000000000000" pitchFamily="50" charset="-127"/>
                <a:hlinkClick r:id="rId7"/>
              </a:rPr>
              <a:t>https://82golf.com/</a:t>
            </a:r>
            <a:r>
              <a:rPr lang="en-US" altLang="ko-KR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</a:t>
            </a:r>
            <a:r>
              <a:rPr lang="ko-KR" altLang="en-US" sz="160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프리미엄 해외 골프투어</a:t>
            </a:r>
            <a:endParaRPr lang="en-US" altLang="ko-KR" sz="1600">
              <a:latin typeface="Noto Sans KR SemiBold" panose="020B0200000000000000" pitchFamily="50" charset="-127"/>
              <a:ea typeface="Noto Sans KR SemiBold" panose="020B0200000000000000" pitchFamily="50" charset="-127"/>
            </a:endParaRP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715D93F7-0C25-4094-B21A-4395752D9CAE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575" y="11578971"/>
            <a:ext cx="762000" cy="54964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99B586F-6904-478C-ABF6-31A8F968EC80}"/>
              </a:ext>
            </a:extLst>
          </p:cNvPr>
          <p:cNvSpPr txBox="1"/>
          <p:nvPr/>
        </p:nvSpPr>
        <p:spPr>
          <a:xfrm>
            <a:off x="928534" y="3008319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2025</a:t>
            </a:r>
            <a:r>
              <a:rPr lang="ko-KR" altLang="en-US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년 </a:t>
            </a:r>
            <a:r>
              <a:rPr lang="en-US" altLang="ko-KR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12</a:t>
            </a:r>
            <a:r>
              <a:rPr lang="ko-KR" altLang="en-US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월 </a:t>
            </a:r>
            <a:r>
              <a:rPr lang="en-US" altLang="ko-KR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~ 2026</a:t>
            </a:r>
            <a:r>
              <a:rPr lang="ko-KR" altLang="en-US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년 </a:t>
            </a:r>
            <a:r>
              <a:rPr lang="en-US" altLang="ko-KR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2</a:t>
            </a:r>
            <a:r>
              <a:rPr lang="ko-KR" altLang="en-US" b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월 상시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3DB5377-AB14-4DB0-A52B-56034A65B756}"/>
              </a:ext>
            </a:extLst>
          </p:cNvPr>
          <p:cNvSpPr/>
          <p:nvPr/>
        </p:nvSpPr>
        <p:spPr>
          <a:xfrm>
            <a:off x="175837" y="3501780"/>
            <a:ext cx="1491602" cy="2757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/>
              <a:t>블루캐니언</a:t>
            </a:r>
            <a:r>
              <a:rPr lang="en-US" altLang="ko-KR" sz="1600" b="1"/>
              <a:t>CC</a:t>
            </a:r>
            <a:endParaRPr lang="ko-KR" altLang="en-US" sz="1600" b="1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84C12408-0C9E-4CBE-8F51-2522D4AA7427}"/>
              </a:ext>
            </a:extLst>
          </p:cNvPr>
          <p:cNvSpPr/>
          <p:nvPr/>
        </p:nvSpPr>
        <p:spPr>
          <a:xfrm>
            <a:off x="2581941" y="3508299"/>
            <a:ext cx="1323984" cy="2842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/>
              <a:t>아쿠엘라</a:t>
            </a:r>
            <a:r>
              <a:rPr lang="en-US" altLang="ko-KR" sz="1600" b="1"/>
              <a:t>CC</a:t>
            </a:r>
            <a:endParaRPr lang="ko-KR" altLang="en-US" sz="1600" b="1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D07B7F05-E589-4E1A-8E4D-BF90F9E66C88}"/>
              </a:ext>
            </a:extLst>
          </p:cNvPr>
          <p:cNvSpPr/>
          <p:nvPr/>
        </p:nvSpPr>
        <p:spPr>
          <a:xfrm>
            <a:off x="5059502" y="3512835"/>
            <a:ext cx="1446230" cy="2796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/>
              <a:t>Erawan Hotel</a:t>
            </a:r>
            <a:endParaRPr lang="ko-KR" altLang="en-US" sz="1600" b="1"/>
          </a:p>
        </p:txBody>
      </p:sp>
    </p:spTree>
    <p:extLst>
      <p:ext uri="{BB962C8B-B14F-4D97-AF65-F5344CB8AC3E}">
        <p14:creationId xmlns:p14="http://schemas.microsoft.com/office/powerpoint/2010/main" val="1769719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2215</TotalTime>
  <Words>263</Words>
  <Application>Microsoft Office PowerPoint</Application>
  <PresentationFormat>사용자 지정</PresentationFormat>
  <Paragraphs>44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1" baseType="lpstr">
      <vt:lpstr>Noto Sans KR</vt:lpstr>
      <vt:lpstr>Noto Sans KR ExtraBold</vt:lpstr>
      <vt:lpstr>Noto Sans KR Medium</vt:lpstr>
      <vt:lpstr>Noto Sans KR SemiBold</vt:lpstr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97</cp:revision>
  <cp:lastPrinted>2025-09-25T03:28:04Z</cp:lastPrinted>
  <dcterms:created xsi:type="dcterms:W3CDTF">2024-10-05T01:14:12Z</dcterms:created>
  <dcterms:modified xsi:type="dcterms:W3CDTF">2025-10-31T00:30:03Z</dcterms:modified>
</cp:coreProperties>
</file>